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>
        <p:scale>
          <a:sx n="90" d="100"/>
          <a:sy n="90" d="100"/>
        </p:scale>
        <p:origin x="-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9B3BF-E83A-4C80-8807-C03917C31CDE}" type="datetimeFigureOut">
              <a:rPr lang="hr-HR" smtClean="0"/>
              <a:t>31.1.2017.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67719-6D7E-45C6-B942-12252881C8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158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08B3-3F34-4071-9545-533D3A17B8A3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9F71-B23D-452C-9A5F-8DCA68B25F71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84EE-C433-4D79-A3F8-D362E7C3B0AC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F6C3-50D8-407D-B4B5-6AA77FA3859C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5371-176B-4E40-90E7-1755926A6FBE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F83D-BFF6-403D-9250-5633F409C953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D730-19A3-41A6-84F6-383D0D484ADA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054F-2B66-48B3-9DDF-F4CF644EEC4A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411-2C31-4EA0-A5ED-B16A902CF0ED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CBAC-2047-47AD-972C-3C3811D7F176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FE67-3E11-4BC7-B135-75C117F2D869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19D3-922B-4D12-A67C-80C1698194E1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F8DB-013A-4CAA-85DA-C361A8E008C3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3B03-B45E-4642-B5EE-2259253C8133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A85D-9F42-4871-9CCD-529221486D8A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6742-C9E1-464D-9F5F-8874F4D62C0B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373C8E-4A13-41C6-8CDC-824F01E41A6A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674" y="979714"/>
            <a:ext cx="8843852" cy="2210963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908144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Zašto logaritmi? Što su logaritmi?</a:t>
            </a:r>
          </a:p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 + ARITHMOS</a:t>
            </a:r>
          </a:p>
          <a:p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hr-HR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Napier</a:t>
            </a:r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3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Briggs</a:t>
            </a:r>
            <a:endParaRPr lang="hr-HR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22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0" y="381046"/>
            <a:ext cx="10018713" cy="191177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Primjer 1: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Novi automobil platili smo pri kupovini 15000 €. Za koliko godina će mu vrijednost biti 4500 € ako znamo da mu je godišnji pad vrijednosti 25%. </a:t>
            </a:r>
            <a:endParaRPr lang="hr-H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 smtClean="0"/>
              <a:t>                                         f(t) = 15000 *0.75</a:t>
            </a:r>
            <a:r>
              <a:rPr lang="hr-HR" sz="3200" b="1" baseline="48000" dirty="0" smtClean="0"/>
              <a:t>t                   </a:t>
            </a:r>
            <a:endParaRPr lang="hr-HR" sz="3200" b="1" baseline="480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0" y="-201304"/>
            <a:ext cx="10018713" cy="1752599"/>
          </a:xfrm>
        </p:spPr>
        <p:txBody>
          <a:bodyPr/>
          <a:lstStyle/>
          <a:p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Graf pada vrijednosti automobila</a:t>
            </a:r>
            <a:endParaRPr lang="hr-H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0739" y="1261138"/>
            <a:ext cx="7513417" cy="530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0" y="-7937"/>
            <a:ext cx="10018713" cy="1752599"/>
          </a:xfrm>
        </p:spPr>
        <p:txBody>
          <a:bodyPr/>
          <a:lstStyle/>
          <a:p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</a:rPr>
              <a:t>Isječak grafa koji naglo pada - </a:t>
            </a:r>
            <a:r>
              <a:rPr lang="hr-HR" b="1" dirty="0" err="1" smtClean="0">
                <a:solidFill>
                  <a:schemeClr val="accent6">
                    <a:lumMod val="50000"/>
                  </a:schemeClr>
                </a:solidFill>
              </a:rPr>
              <a:t>zoom</a:t>
            </a:r>
            <a:endParaRPr lang="hr-H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0" y="1744662"/>
            <a:ext cx="10392074" cy="2841089"/>
          </a:xfrm>
          <a:prstGeom prst="rect">
            <a:avLst/>
          </a:prstGeom>
        </p:spPr>
      </p:pic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cxnSp>
        <p:nvCxnSpPr>
          <p:cNvPr id="9" name="Ravni poveznik sa strelicom 8"/>
          <p:cNvCxnSpPr/>
          <p:nvPr/>
        </p:nvCxnSpPr>
        <p:spPr>
          <a:xfrm>
            <a:off x="2445488" y="2732567"/>
            <a:ext cx="126791" cy="58002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2328530" y="3312595"/>
            <a:ext cx="88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godine</a:t>
            </a:r>
            <a:endParaRPr lang="hr-HR" dirty="0"/>
          </a:p>
        </p:txBody>
      </p:sp>
      <p:cxnSp>
        <p:nvCxnSpPr>
          <p:cNvPr id="11" name="Ravni poveznik sa strelicom 10"/>
          <p:cNvCxnSpPr/>
          <p:nvPr/>
        </p:nvCxnSpPr>
        <p:spPr>
          <a:xfrm>
            <a:off x="3083442" y="2690036"/>
            <a:ext cx="478465" cy="627321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niOkvir 12"/>
          <p:cNvSpPr txBox="1"/>
          <p:nvPr/>
        </p:nvSpPr>
        <p:spPr>
          <a:xfrm>
            <a:off x="3434316" y="3362057"/>
            <a:ext cx="139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vrijednost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3083442" y="4997302"/>
            <a:ext cx="648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Ima li ovaj zadatak praktičnu primjenu?   DA. Kako danas računamo odgovore ovog tipa?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5338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09" y="-428625"/>
            <a:ext cx="10018713" cy="2390775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accent6">
                    <a:lumMod val="50000"/>
                  </a:schemeClr>
                </a:solidFill>
              </a:rPr>
              <a:t>Kako se nekad računalo bez kalkulatora ?</a:t>
            </a:r>
            <a:endParaRPr lang="hr-H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47826" y="1065854"/>
            <a:ext cx="9515474" cy="3144196"/>
          </a:xfrm>
        </p:spPr>
        <p:txBody>
          <a:bodyPr>
            <a:normAutofit/>
          </a:bodyPr>
          <a:lstStyle/>
          <a:p>
            <a:r>
              <a:rPr lang="hr-HR" dirty="0" smtClean="0"/>
              <a:t>Ideja je bila: Kako svesti množenje dva velika komplicirana broja na zbrajanje ????</a:t>
            </a:r>
          </a:p>
          <a:p>
            <a:pPr marL="0" indent="0">
              <a:buNone/>
            </a:pP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3456.99987*0.00023876                                              </a:t>
            </a:r>
            <a:r>
              <a:rPr lang="hr-HR" dirty="0" smtClean="0"/>
              <a:t>logaritmirajmo izraz!</a:t>
            </a:r>
          </a:p>
          <a:p>
            <a:pPr marL="0" indent="0">
              <a:buNone/>
            </a:pPr>
            <a:r>
              <a:rPr lang="hr-HR" dirty="0" smtClean="0"/>
              <a:t>log x = log 3456.99987 + log 0.00023876</a:t>
            </a:r>
          </a:p>
          <a:p>
            <a:pPr marL="0" indent="0">
              <a:buNone/>
            </a:pPr>
            <a:r>
              <a:rPr lang="hr-HR" dirty="0" smtClean="0"/>
              <a:t>x = 10</a:t>
            </a:r>
            <a:r>
              <a:rPr lang="hr-HR" baseline="46000" dirty="0" smtClean="0"/>
              <a:t>-0,08333906657</a:t>
            </a:r>
          </a:p>
          <a:p>
            <a:pPr marL="0" indent="0">
              <a:buNone/>
            </a:pPr>
            <a:r>
              <a:rPr lang="hr-HR" b="1" baseline="46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0,825393289      </a:t>
            </a:r>
            <a:r>
              <a:rPr lang="hr-HR" baseline="46000" dirty="0" smtClean="0"/>
              <a:t>provjerite množenjem!</a:t>
            </a:r>
            <a:r>
              <a:rPr lang="hr-HR" dirty="0" smtClean="0"/>
              <a:t>           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pic>
        <p:nvPicPr>
          <p:cNvPr id="1026" name="Picture 2" descr="Slikovni rezultat za eure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456" y="2876550"/>
            <a:ext cx="3089593" cy="123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51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Krenimo ponovo od ideje koju znamo: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A8B5-319F-4B3C-A99E-52AD056181DD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2279" y="1813566"/>
            <a:ext cx="2471057" cy="1939093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5326743" y="2064591"/>
            <a:ext cx="4180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X = 8  jer je  2</a:t>
            </a:r>
            <a:r>
              <a:rPr lang="hr-HR" sz="2800" b="1" baseline="50000" dirty="0" smtClean="0"/>
              <a:t>3</a:t>
            </a:r>
            <a:r>
              <a:rPr lang="hr-HR" sz="2800" b="1" dirty="0" smtClean="0"/>
              <a:t> = 8.</a:t>
            </a:r>
            <a:endParaRPr lang="hr-HR" sz="28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5233736" y="2815389"/>
            <a:ext cx="3320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x = 6     jer je 2</a:t>
            </a:r>
            <a:r>
              <a:rPr lang="hr-HR" sz="2800" b="1" baseline="48000" dirty="0" smtClean="0"/>
              <a:t>6 </a:t>
            </a:r>
            <a:r>
              <a:rPr lang="hr-HR" sz="2800" b="1" dirty="0" smtClean="0"/>
              <a:t> = 64.</a:t>
            </a:r>
            <a:endParaRPr lang="hr-HR" sz="2800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695074" y="4129649"/>
            <a:ext cx="739942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Zapisujemo i računamo simbolički:  </a:t>
            </a:r>
          </a:p>
          <a:p>
            <a:endParaRPr lang="hr-HR" sz="2400" b="1" dirty="0"/>
          </a:p>
          <a:p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log</a:t>
            </a:r>
            <a:r>
              <a:rPr lang="hr-HR" sz="4000" b="1" baseline="-3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64     x je eksponent 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7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Poopćimo : </a:t>
            </a:r>
            <a:endParaRPr lang="hr-H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TekstniOkvir 5"/>
          <p:cNvSpPr txBox="1"/>
          <p:nvPr/>
        </p:nvSpPr>
        <p:spPr>
          <a:xfrm>
            <a:off x="1925052" y="2069432"/>
            <a:ext cx="9107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Neka je :    </a:t>
            </a:r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hr-HR" sz="3600" b="1" baseline="46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hr-HR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30              </a:t>
            </a:r>
            <a:r>
              <a:rPr lang="hr-HR" sz="3600" dirty="0" smtClean="0"/>
              <a:t>koliko iznosi x?????</a:t>
            </a:r>
          </a:p>
          <a:p>
            <a:r>
              <a:rPr lang="hr-HR" sz="3600" dirty="0" smtClean="0"/>
              <a:t>           </a:t>
            </a:r>
            <a:endParaRPr lang="hr-HR" sz="3600" dirty="0"/>
          </a:p>
          <a:p>
            <a:r>
              <a:rPr lang="hr-HR" sz="3600" dirty="0" smtClean="0"/>
              <a:t>Zapisujemo odgovor:  </a:t>
            </a:r>
          </a:p>
          <a:p>
            <a:r>
              <a:rPr lang="hr-HR" sz="3600" dirty="0" smtClean="0"/>
              <a:t> 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3681663" y="4253353"/>
            <a:ext cx="782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=log</a:t>
            </a:r>
            <a:r>
              <a:rPr lang="hr-HR" sz="3200" b="1" baseline="-3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hr-H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30                                       </a:t>
            </a:r>
            <a:r>
              <a:rPr lang="hr-HR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koliko iznosi?</a:t>
            </a:r>
            <a:endParaRPr lang="hr-HR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07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94944" y="0"/>
            <a:ext cx="10018713" cy="1752599"/>
          </a:xfrm>
        </p:spPr>
        <p:txBody>
          <a:bodyPr/>
          <a:lstStyle/>
          <a:p>
            <a:r>
              <a:rPr lang="hr-H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Generalizirajmo: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94B1-240E-4390-9585-48E5DA131DDF}" type="datetime1">
              <a:rPr lang="hr-HR" smtClean="0"/>
              <a:t>31.1.2017.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Ljiljana Jeftimir, dipl. ing. Gimnazija Beli Manastir</a:t>
            </a:r>
            <a:endParaRPr lang="en-US" dirty="0"/>
          </a:p>
        </p:txBody>
      </p:sp>
      <p:sp>
        <p:nvSpPr>
          <p:cNvPr id="6" name="TekstniOkvir 5"/>
          <p:cNvSpPr txBox="1"/>
          <p:nvPr/>
        </p:nvSpPr>
        <p:spPr>
          <a:xfrm>
            <a:off x="1786270" y="1424763"/>
            <a:ext cx="10047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hr-HR" sz="6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r-HR" sz="6000" b="1" baseline="4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hr-HR" sz="6000" b="1" baseline="4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hr-H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 log</a:t>
            </a:r>
            <a:r>
              <a:rPr lang="hr-HR" sz="6000" b="1" baseline="-4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r-HR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</a:t>
            </a:r>
            <a:endParaRPr lang="hr-HR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relica udesno 6"/>
          <p:cNvSpPr/>
          <p:nvPr/>
        </p:nvSpPr>
        <p:spPr>
          <a:xfrm>
            <a:off x="4486940" y="1752599"/>
            <a:ext cx="2017360" cy="318495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1892595" y="2934586"/>
            <a:ext cx="8463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Što je logaritam ?      Definirajte !</a:t>
            </a:r>
            <a:endParaRPr lang="hr-HR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81</TotalTime>
  <Words>250</Words>
  <Application>Microsoft Office PowerPoint</Application>
  <PresentationFormat>Široki zaslon</PresentationFormat>
  <Paragraphs>46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Paralaksa</vt:lpstr>
      <vt:lpstr>PowerPoint prezentacija</vt:lpstr>
      <vt:lpstr>Primjer 1: Novi automobil platili smo pri kupovini 15000 €. Za koliko godina će mu vrijednost biti 4500 € ako znamo da mu je godišnji pad vrijednosti 25%. </vt:lpstr>
      <vt:lpstr>Graf pada vrijednosti automobila</vt:lpstr>
      <vt:lpstr>Isječak grafa koji naglo pada - zoom</vt:lpstr>
      <vt:lpstr>Kako se nekad računalo bez kalkulatora ?</vt:lpstr>
      <vt:lpstr>Krenimo ponovo od ideje koju znamo: </vt:lpstr>
      <vt:lpstr>Poopćimo : </vt:lpstr>
      <vt:lpstr>Generalizirajmo: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Ljiljana Jeftimir</dc:creator>
  <cp:lastModifiedBy>Ljiljana Jeftimir</cp:lastModifiedBy>
  <cp:revision>10</cp:revision>
  <dcterms:created xsi:type="dcterms:W3CDTF">2017-01-31T19:51:03Z</dcterms:created>
  <dcterms:modified xsi:type="dcterms:W3CDTF">2017-01-31T21:12:12Z</dcterms:modified>
</cp:coreProperties>
</file>